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6985" autoAdjust="0"/>
    <p:restoredTop sz="94660"/>
  </p:normalViewPr>
  <p:slideViewPr>
    <p:cSldViewPr snapToGrid="0">
      <p:cViewPr>
        <p:scale>
          <a:sx n="66" d="100"/>
          <a:sy n="66" d="100"/>
        </p:scale>
        <p:origin x="-1494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91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9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32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1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47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10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3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501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59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13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9E44-4F2E-4CEE-B962-858AA70D437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11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38290" y="2034539"/>
            <a:ext cx="441434" cy="1098233"/>
          </a:xfrm>
        </p:spPr>
        <p:txBody>
          <a:bodyPr>
            <a:normAutofit/>
          </a:bodyPr>
          <a:lstStyle/>
          <a:p>
            <a:endParaRPr lang="ru-RU" sz="48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4097" y="557048"/>
            <a:ext cx="7241627" cy="977461"/>
          </a:xfr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Оценка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влагозапасов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почве и состояние </a:t>
            </a:r>
          </a:p>
          <a:p>
            <a:pPr algn="l">
              <a:lnSpc>
                <a:spcPct val="10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озимых перед уходом в зиму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7710" y="4351283"/>
            <a:ext cx="4866290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Прогноз погоды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на холодный период 2016-2017 гг.</a:t>
            </a:r>
            <a:endParaRPr lang="fr-C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1227" y="5318234"/>
            <a:ext cx="4162097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ФГБУ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Западно-Сибирское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УГМС»    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Гидрометцентр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А. М.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Лапчик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Начальник Гидрометцентра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24325" y="16097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05224" y="6353174"/>
            <a:ext cx="238125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Новосибирск 2016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7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1699" y="365126"/>
            <a:ext cx="514349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96250" y="2019300"/>
            <a:ext cx="163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пахотный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6725" y="5248275"/>
            <a:ext cx="105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метровый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Зерновая Сибирь 2016-2017 гг\Зерновая Сибирь 2015-2016 г\запасы влаги в пахотном слое Алтай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235" y="185964"/>
            <a:ext cx="6134100" cy="3500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572624" y="1825625"/>
            <a:ext cx="295275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E:\Зерновая Сибирь 2016-2017 гг\запасы влаги в метровом слое Алтай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8885" y="3309257"/>
            <a:ext cx="6210300" cy="3232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5975" y="365126"/>
            <a:ext cx="3810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4524" y="1200150"/>
            <a:ext cx="6600825" cy="36099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сравнении со среднемноголетними значениями запасы продуктивной влаги в пахотном слое 120-150 %, в части северных районов 170-220 % от нормы, в метровом – 150-250 %, местами на севере 80-120 % от среднемноголетних запасов. </a:t>
            </a:r>
          </a:p>
          <a:p>
            <a:pPr algn="just">
              <a:buNone/>
            </a:pPr>
            <a:endParaRPr lang="ru-RU" sz="18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В сравнении с 2015 г.: запасы продуктивной влаги в почве в большинстве районов края в пахотном слое и метровом слое составляют 100-150 %, локально на западе и на северо-востоке 50-70 % от прошлого года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365126"/>
            <a:ext cx="7867649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accent2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Состояние</a:t>
            </a:r>
            <a:r>
              <a:rPr lang="ru-RU" sz="3200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200" dirty="0" smtClean="0">
                <a:ln w="18415" cmpd="sng">
                  <a:solidFill>
                    <a:schemeClr val="accent2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озимых культур перед      уходом в зиму</a:t>
            </a:r>
            <a:endParaRPr lang="ru-RU" sz="3200" dirty="0">
              <a:ln w="18415" cmpd="sng">
                <a:solidFill>
                  <a:schemeClr val="accent2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66900" y="1600200"/>
            <a:ext cx="6648450" cy="4576763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Массовый сев озимых культур проходил в более благоприятных погодных условиях в Омской области и Алтайском крае, в Новосибирской области лишь в отдельных районах;</a:t>
            </a:r>
          </a:p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сентябре у озимых проходила активная вегетация; недобор осадков и, как следствие ухудшение увлажнения верхнего горизонта почвы привели к слабому кущению и укоренению озимых культур;</a:t>
            </a:r>
          </a:p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вегетационный период закончился в первой пятидневке октября, что в пределах нормы, на  Алтае на 5-7 дней раньше обычного и на 10 дней прошлого года;</a:t>
            </a:r>
          </a:p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агрометеорологические условия для прохождения первой фазы закаливания озимых культур были удовлетворительные;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2125" y="365126"/>
            <a:ext cx="4191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4050" y="1076325"/>
            <a:ext cx="6591300" cy="5100638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октябрьского маршрутного обследования состояния озимых культур показали, что озимые ушли в зиму в фазе «кущение» на 92 % полей (НСО) и 71 % (Алтай), в фазе «третий лист» на 8 % (НСО) и  29 % (Алтай);</a:t>
            </a:r>
          </a:p>
          <a:p>
            <a:pPr>
              <a:buNone/>
            </a:pPr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состояние посевов на 90 % (Алтай) и 62 % (НСО) обследованных  полей хорошее,  10 % (Алтай) и 38 % (НСО) - удовлетворительное.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65125"/>
            <a:ext cx="6610349" cy="34162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	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Вероятностный прогноз  </a:t>
            </a:r>
            <a:b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</a:br>
            <a: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 температуры воздуха и количества осадков </a:t>
            </a:r>
            <a:b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</a:br>
            <a: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      на  отопительный  сезон 2016-2017 гг. </a:t>
            </a:r>
            <a:b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</a:br>
            <a: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          по территории Западной Сибири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endParaRPr lang="ru-RU" sz="22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00350" y="4171949"/>
            <a:ext cx="5715000" cy="20050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9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Прогноз подготовлен на основе климатических данных и прогностических разработок НИУ РОСГИДРОМЕТА (ФГБУ «Гидрометцентр России», ФГБУ «ГГО», ФГБУ «</a:t>
            </a:r>
            <a:r>
              <a:rPr lang="ru-RU" sz="19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СибНИГМИ</a:t>
            </a:r>
            <a:r>
              <a:rPr lang="ru-RU" sz="19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»), выполнен в Гидрометцентре ФГБУ «</a:t>
            </a:r>
            <a:r>
              <a:rPr lang="ru-RU" sz="19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Западно-Сибирское</a:t>
            </a:r>
            <a:r>
              <a:rPr lang="ru-RU" sz="19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УГМС»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4025" y="365126"/>
            <a:ext cx="7239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33575" y="561975"/>
            <a:ext cx="365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Среднемесячная температура ожидается в пределах климатической нормы, по северу Западной Сибири выше нормы на 1 </a:t>
            </a:r>
            <a:r>
              <a:rPr lang="ru-RU" baseline="30000" dirty="0" err="1" smtClean="0">
                <a:solidFill>
                  <a:schemeClr val="tx2"/>
                </a:solidFill>
              </a:rPr>
              <a:t>о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Месячное количество осадков предполагается  больше нормы по северо-западу  и юго-востоку территории около нормы.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Зерновая Сибирь 2016-2017 гг\ЗапСиб декабрь 20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5450" y="323850"/>
            <a:ext cx="3406810" cy="570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696450" y="1825625"/>
            <a:ext cx="447674" cy="435133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828" y="365126"/>
            <a:ext cx="783771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14526" y="895350"/>
            <a:ext cx="34412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Среднемесячная температура воздуха ожидается  ниже нормы на 1 </a:t>
            </a:r>
            <a:r>
              <a:rPr lang="ru-RU" baseline="30000" dirty="0" err="1" smtClean="0">
                <a:solidFill>
                  <a:schemeClr val="tx2"/>
                </a:solidFill>
              </a:rPr>
              <a:t>о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 западу Алтайского края и Республики Алтай, на остальной территории в пределах климатической нормы.</a:t>
            </a:r>
          </a:p>
          <a:p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Месячное количество осадков меньше нормы, по северу Западной Сибири около нормы.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Зерновая Сибирь 2016-2017 гг\ЗАП СИБ январь 201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2856" y="571046"/>
            <a:ext cx="3352800" cy="5626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088914" y="1825625"/>
            <a:ext cx="333828" cy="435133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3657" y="365126"/>
            <a:ext cx="116113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72343" y="933450"/>
            <a:ext cx="33963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Температурный фон ожидается ниже нормы в Томской, северо-востоку Новосибирской и северу Кемеровской областей , а также в восточных районов округов (ЯНАО, ХМАО)  ниже  нормы  на  1-2</a:t>
            </a:r>
            <a:r>
              <a:rPr lang="ru-RU" sz="2000" baseline="30000" dirty="0" smtClean="0">
                <a:solidFill>
                  <a:schemeClr val="tx2"/>
                </a:solidFill>
              </a:rPr>
              <a:t> </a:t>
            </a:r>
            <a:r>
              <a:rPr lang="ru-RU" sz="2000" baseline="30000" dirty="0" err="1" smtClean="0">
                <a:solidFill>
                  <a:schemeClr val="tx2"/>
                </a:solidFill>
              </a:rPr>
              <a:t>о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на остальной территории  близко к среднемноголетним значениям.</a:t>
            </a:r>
          </a:p>
          <a:p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Месячное количество осадков в Западной Сибири предполагается преимущественно меньше нормы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Зерновая Сибирь 2016-2017 гг\ЗАП СИБ февраль 201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170" y="638629"/>
            <a:ext cx="3599543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335657" y="1825625"/>
            <a:ext cx="1117599" cy="122237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8325" y="365126"/>
            <a:ext cx="533399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41714" y="1104900"/>
            <a:ext cx="36866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Среднемесячная температура ожидается выше нормы </a:t>
            </a: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     </a:t>
            </a: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1 -2 </a:t>
            </a:r>
            <a:r>
              <a:rPr lang="ru-RU" sz="2000" baseline="30000" dirty="0" err="1" smtClean="0">
                <a:solidFill>
                  <a:schemeClr val="tx2"/>
                </a:solidFill>
              </a:rPr>
              <a:t>о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   по северу Западной Сибири около нормы.</a:t>
            </a:r>
          </a:p>
          <a:p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   осадков предполагается   в   пределах среднемноголетних значений, по  западу   Новосибирской, в Омской и Тюменской областях – больше нормы.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Зерновая Сибирь 2016-2017 гг\ЗАП СИБ март 201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4163" y="595086"/>
            <a:ext cx="3486637" cy="580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>
            <a:off x="11146970" y="1825625"/>
            <a:ext cx="653143" cy="435133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 flipV="1">
            <a:off x="9879723" y="2935606"/>
            <a:ext cx="502527" cy="45719"/>
          </a:xfrm>
        </p:spPr>
        <p:txBody>
          <a:bodyPr>
            <a:normAutofit fontScale="90000"/>
          </a:bodyPr>
          <a:lstStyle/>
          <a:p>
            <a:endParaRPr lang="ru-RU" sz="48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48175" y="4619624"/>
            <a:ext cx="5543550" cy="1952625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000" b="1" i="1" dirty="0" smtClean="0">
                <a:latin typeface="Cambria" pitchFamily="18" charset="0"/>
                <a:cs typeface="Times New Roman" pitchFamily="18" charset="0"/>
              </a:rPr>
              <a:t>         Благодарю </a:t>
            </a:r>
          </a:p>
          <a:p>
            <a:pPr algn="l">
              <a:lnSpc>
                <a:spcPct val="100000"/>
              </a:lnSpc>
            </a:pPr>
            <a:r>
              <a:rPr lang="ru-RU" sz="3000" b="1" i="1" dirty="0" smtClean="0">
                <a:latin typeface="Cambria" pitchFamily="18" charset="0"/>
                <a:cs typeface="Times New Roman" pitchFamily="18" charset="0"/>
              </a:rPr>
              <a:t>                      за  внимание</a:t>
            </a:r>
            <a:r>
              <a:rPr lang="ru-RU" sz="3000" b="1" i="1" dirty="0" smtClean="0">
                <a:latin typeface="Cambria" pitchFamily="18" charset="0"/>
                <a:cs typeface="Arial" pitchFamily="34" charset="0"/>
              </a:rPr>
              <a:t/>
            </a:r>
            <a:br>
              <a:rPr lang="ru-RU" sz="3000" b="1" i="1" dirty="0" smtClean="0">
                <a:latin typeface="Cambria" pitchFamily="18" charset="0"/>
                <a:cs typeface="Arial" pitchFamily="34" charset="0"/>
              </a:rPr>
            </a:br>
            <a:endParaRPr lang="ru-RU" sz="30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7710" y="4351283"/>
            <a:ext cx="486629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24325" y="16097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17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875393" y="-466724"/>
            <a:ext cx="6917056" cy="140510"/>
          </a:xfrm>
        </p:spPr>
        <p:txBody>
          <a:bodyPr>
            <a:normAutofit fontScale="90000"/>
          </a:bodyPr>
          <a:lstStyle/>
          <a:p>
            <a:endParaRPr lang="ru-RU" sz="1800" dirty="0">
              <a:ln w="66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4103" y="620110"/>
            <a:ext cx="349821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течение первого полугодия средняя температура воздуха по югу Западной Сибири  превышала норму на 1-2 </a:t>
            </a:r>
            <a:r>
              <a:rPr lang="ru-RU" baseline="30000" dirty="0" err="1" smtClean="0">
                <a:solidFill>
                  <a:schemeClr val="tx2"/>
                </a:solidFill>
              </a:rPr>
              <a:t>о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высокогорью Республики Алтай около и ниже нормы на 1-2 </a:t>
            </a:r>
            <a:r>
              <a:rPr lang="ru-RU" baseline="30000" dirty="0" err="1" smtClean="0">
                <a:solidFill>
                  <a:schemeClr val="tx2"/>
                </a:solidFill>
              </a:rPr>
              <a:t>о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Экстремально тепло было в ХМАО и ЯНАО, в очаге тепла до +6 </a:t>
            </a:r>
            <a:r>
              <a:rPr lang="ru-RU" baseline="30000" dirty="0" err="1" smtClean="0">
                <a:solidFill>
                  <a:schemeClr val="tx2"/>
                </a:solidFill>
              </a:rPr>
              <a:t>о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выпавших осадков на большей части территории было в пределах нормы, в ЯНАО – больше нормы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Зерновая Сибирь 2016-2017 гг\ЗАП СИБ январь-май 20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5" y="371475"/>
            <a:ext cx="3473485" cy="581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391650" y="5238749"/>
            <a:ext cx="342900" cy="93821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10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486" y="365126"/>
            <a:ext cx="833161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33575" y="210207"/>
            <a:ext cx="32575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наступлением календарного лета характер распределения температуры существенно не изменился,  очаг тепла, по-прежнему располагался на севере, в земледельческой зоне Западной Сибири сезон также был несколько выше нормы, на 1-2</a:t>
            </a:r>
            <a:r>
              <a:rPr lang="ru-RU" baseline="30000" dirty="0" smtClean="0">
                <a:solidFill>
                  <a:schemeClr val="tx2"/>
                </a:solidFill>
              </a:rPr>
              <a:t> </a:t>
            </a:r>
            <a:r>
              <a:rPr lang="ru-RU" baseline="30000" dirty="0" err="1" smtClean="0">
                <a:solidFill>
                  <a:schemeClr val="tx2"/>
                </a:solidFill>
              </a:rPr>
              <a:t>о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выпавших осадков уменьшилось на севере,  на остальной территории не существенно отличалось от нормы, на западе Алтая, юге Кемеровской области и в высокогорных районах Республики Алтай – больше нормы. 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Зерновая Сибирь 2016-2017 гг\ЗАП СИБ лето 20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225" y="352425"/>
            <a:ext cx="3635410" cy="581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534524" y="1825625"/>
            <a:ext cx="352425" cy="435133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9310" y="365126"/>
            <a:ext cx="977462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3392" y="304800"/>
            <a:ext cx="6591957" cy="617220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Установившаяся  аномально жаркая погода   в августе-сентябре благоприятствовала проведению сева.  Вместе с тем, дефицит осадков в этот период  способствовал сильному иссушению почвы.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Сев озимых культур на юге Сибири начался во второй декаде августа и продолжался до конца сентября.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3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В ряде районов Новосибирской области сев проводился в сухую почву.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3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В основных </a:t>
            </a:r>
            <a:r>
              <a:rPr lang="ru-RU" sz="33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озимосеющих</a:t>
            </a:r>
            <a:r>
              <a:rPr lang="ru-RU" sz="3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районах Алтайского края увлажнение пахотного слоя почвы характеризовалось слабо недостаточным и оптимальным.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3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В Омской области  </a:t>
            </a:r>
            <a:r>
              <a:rPr lang="ru-RU" sz="33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среднеобластные</a:t>
            </a:r>
            <a:r>
              <a:rPr lang="ru-RU" sz="3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запасы влаги в период массового сева были в пределах нормы, в метровом слое – 119 мм, при норме 67 мм.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3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ru-RU" sz="33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Всего в Новосибирской области </a:t>
            </a:r>
            <a:r>
              <a:rPr lang="ru-RU" sz="3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сев проведен на площади 68,0 тыс. га (92 % плановых площадей), что на 10 тыс. га меньше, чем в прошлом году.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3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3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Омской области </a:t>
            </a:r>
            <a:r>
              <a:rPr lang="ru-RU" sz="3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–на 15,4 тыс. га, в том числе 7,9 тыс. га озимой ржи,  в</a:t>
            </a:r>
            <a:r>
              <a:rPr lang="ru-RU" sz="33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Алтайском крае </a:t>
            </a:r>
            <a:r>
              <a:rPr lang="ru-RU" sz="3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на 187,2 тыс. га (это больше прошлогодних площадей на 60 тыс. га), основные посевы  сосредоточены в северных, восточных и южных районах края.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3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Теплая погода первой декады сентября создавала благоприятные условия для быстрого прорастания зерна и появления дружных всходов, однако значительный недобор осадков приводил к ухудшению влагообеспеченности растений.</a:t>
            </a:r>
            <a:endParaRPr lang="ru-RU" sz="33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5945" y="365126"/>
            <a:ext cx="546537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09774" y="315311"/>
            <a:ext cx="320335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Сентябрь 2016 г. на территории Западной Сибири был экстремально жарким и сухим. В ранжированном ряду он вошел в тройку самых жарких за весь период метеорологических наблюдений на территории деятельности .</a:t>
            </a:r>
          </a:p>
          <a:p>
            <a:pPr algn="just"/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большинстве зерносеющих районах наблюдался существенный дефицит осадков.</a:t>
            </a:r>
          </a:p>
          <a:p>
            <a:pPr algn="just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отдельных районах на протяжении двух недель осадков вообще не отмечалось.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Зерновая Сибирь 2016-2017 гг\ЗАП СИБ сентябрь 2016 г.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7350" y="409575"/>
            <a:ext cx="3533776" cy="629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420224" y="1825625"/>
            <a:ext cx="447675" cy="435133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525" y="365126"/>
            <a:ext cx="3181350" cy="624522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октябре очаг тепла сохранялся на севере Западной Сибири, в южных районах установилась аномально холодная погода, на 2-5</a:t>
            </a:r>
            <a:r>
              <a:rPr lang="ru-RU" sz="2000" baseline="30000" dirty="0" smtClean="0">
                <a:solidFill>
                  <a:schemeClr val="tx2"/>
                </a:solidFill>
              </a:rPr>
              <a:t> </a:t>
            </a:r>
            <a:r>
              <a:rPr lang="ru-RU" sz="2000" baseline="30000" dirty="0" err="1" smtClean="0">
                <a:solidFill>
                  <a:schemeClr val="tx2"/>
                </a:solidFill>
              </a:rPr>
              <a:t>о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ниже нормы.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веке октябрь этого года стал самым холодным.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осадков по юго-востоку  превысило норму в 1,5-2 раза, на остальной территории отмечался значительный дефицит осадков.</a:t>
            </a:r>
            <a:b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E:\Зерновая Сибирь 2016-2017 гг\ЗАП СИБ октябрь 2016 г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47675"/>
            <a:ext cx="3571875" cy="600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900744" y="365126"/>
            <a:ext cx="94593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3100" y="268942"/>
            <a:ext cx="6985748" cy="54936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По данным наземного маршрутного обследования, проведенного в октябре агрометеорологами 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гидрометстанций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совместно с работниками  сельского хозяйства в Омской, Новосибирской областях, Алтайском крае были определены запасы продуктивной влаги в пахотном и метровом слое (зябь и стерня).</a:t>
            </a:r>
          </a:p>
          <a:p>
            <a:pPr algn="just">
              <a:buNone/>
            </a:pPr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Омской области 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запасы продуктивной влаги в пахотном слое составили в среднем 32 мм, что на 6 мм больше среднемноголетних значений. В метровом слое – в среднем 143 -164 мм, на 54 мм больше нормы.</a:t>
            </a:r>
          </a:p>
          <a:p>
            <a:pPr algn="just">
              <a:buNone/>
            </a:pPr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Новосибирской области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запасы продуктивной влаги (зябь, стерня) в </a:t>
            </a:r>
            <a:r>
              <a:rPr lang="ru-RU" sz="20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пахотном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слое почвы – от недостаточного до оптимального, в ряде районов почвенная засуха и сильно недостаточное увлажнение, местами в 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Купинском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районе избыточное – 53 мм.  В </a:t>
            </a:r>
            <a:r>
              <a:rPr lang="ru-RU" sz="20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метровом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слое на 52 % обследованных полей – увлажнение было сильно недостаточное и почвенная засуха, на 47 % - оптимальное или близкое к нему.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858702" y="365126"/>
            <a:ext cx="73573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39075" y="1790700"/>
            <a:ext cx="1922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пахотный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9075" y="5267325"/>
            <a:ext cx="189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метровый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Зерновая Сибирь 2015-2016 г\запасы влаги в метровом слое на зяби и стерне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3419475"/>
            <a:ext cx="5638800" cy="3314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839325" y="1825625"/>
            <a:ext cx="5334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E:\Зерновая Сибирь 2015-2016 г\запасы влаги в пахотном слое на зяби и стерне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1" y="247650"/>
            <a:ext cx="5695950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8850" y="365126"/>
            <a:ext cx="4572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76424" y="676275"/>
            <a:ext cx="6638925" cy="55006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В Алтайском крае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0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пахотном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слое (зябь, стерня) увлажнение почвы было оптимальным на большей части территории края, в предгорьях Алтая и местами на востоке избыточное, на крайнем севере  и юго-западе сильно и слабо недостаточное. В </a:t>
            </a:r>
            <a:r>
              <a:rPr lang="ru-RU" sz="20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метровом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слое в большинстве районов слабо недостаточное и оптимальное увлажнение, на юго-востоке и локально на востоке избыточное, на крайнем севере и западе сильно недостаточное и здесь же на отдельных полях слабая почвенная засуха.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Основное количество продуктивной влаги на большинстве обследованных полей сосредоточено до глубины 20-30 см.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В метровом слое, по сравнению с пахотным, больше полей с почвенной засухой и сильно недостаточным увлажнением.	В пахотном слое имеют большее распространение поля с оптимальным и избыточным увлажнением.</a:t>
            </a:r>
            <a:endParaRPr lang="ru-RU" sz="20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894</TotalTime>
  <Words>616</Words>
  <Application>Microsoft Office PowerPoint</Application>
  <PresentationFormat>Экран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   В октябре очаг тепла сохранялся на севере Западной Сибири, в южных районах установилась аномально холодная погода, на 2-5 оС ниже нормы.  В  XXI веке октябрь этого года стал самым холодным.     Количество осадков по юго-востоку  превысило норму в 1,5-2 раза, на остальной территории отмечался значительный дефицит осадков.          </vt:lpstr>
      <vt:lpstr>Слайд 7</vt:lpstr>
      <vt:lpstr>Слайд 8</vt:lpstr>
      <vt:lpstr>Слайд 9</vt:lpstr>
      <vt:lpstr>Слайд 10</vt:lpstr>
      <vt:lpstr>Слайд 11</vt:lpstr>
      <vt:lpstr>Состояние озимых культур перед      уходом в зиму</vt:lpstr>
      <vt:lpstr>Слайд 13</vt:lpstr>
      <vt:lpstr>                              Вероятностный прогноз     температуры воздуха и количества осадков         на  отопительный  сезон 2016-2017 гг.             по территории Западной Сибири 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ngmc</cp:lastModifiedBy>
  <cp:revision>88</cp:revision>
  <dcterms:created xsi:type="dcterms:W3CDTF">2015-09-22T17:05:30Z</dcterms:created>
  <dcterms:modified xsi:type="dcterms:W3CDTF">2016-11-10T09:32:49Z</dcterms:modified>
</cp:coreProperties>
</file>